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68" r:id="rId3"/>
    <p:sldId id="278" r:id="rId4"/>
    <p:sldId id="261" r:id="rId5"/>
    <p:sldId id="270" r:id="rId6"/>
    <p:sldId id="274" r:id="rId7"/>
    <p:sldId id="277" r:id="rId8"/>
    <p:sldId id="263" r:id="rId9"/>
    <p:sldId id="258" r:id="rId10"/>
    <p:sldId id="276" r:id="rId11"/>
  </p:sldIdLst>
  <p:sldSz cx="9906000" cy="6858000" type="A4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88">
          <p15:clr>
            <a:srgbClr val="A4A3A4"/>
          </p15:clr>
        </p15:guide>
        <p15:guide id="2" orient="horz" pos="232">
          <p15:clr>
            <a:srgbClr val="A4A3A4"/>
          </p15:clr>
        </p15:guide>
        <p15:guide id="3" orient="horz" pos="1048">
          <p15:clr>
            <a:srgbClr val="A4A3A4"/>
          </p15:clr>
        </p15:guide>
        <p15:guide id="4" pos="6000">
          <p15:clr>
            <a:srgbClr val="A4A3A4"/>
          </p15:clr>
        </p15:guide>
        <p15:guide id="5" pos="330">
          <p15:clr>
            <a:srgbClr val="A4A3A4"/>
          </p15:clr>
        </p15:guide>
        <p15:guide id="6" pos="2394">
          <p15:clr>
            <a:srgbClr val="A4A3A4"/>
          </p15:clr>
        </p15:guide>
        <p15:guide id="7" pos="3387">
          <p15:clr>
            <a:srgbClr val="A4A3A4"/>
          </p15:clr>
        </p15:guide>
        <p15:guide id="8" pos="49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541" autoAdjust="0"/>
    <p:restoredTop sz="94707" autoAdjust="0"/>
  </p:normalViewPr>
  <p:slideViewPr>
    <p:cSldViewPr>
      <p:cViewPr>
        <p:scale>
          <a:sx n="100" d="100"/>
          <a:sy n="100" d="100"/>
        </p:scale>
        <p:origin x="-684" y="120"/>
      </p:cViewPr>
      <p:guideLst>
        <p:guide orient="horz" pos="4088"/>
        <p:guide orient="horz" pos="232"/>
        <p:guide orient="horz" pos="1048"/>
        <p:guide pos="6000"/>
        <p:guide pos="330"/>
        <p:guide pos="2394"/>
        <p:guide pos="3387"/>
        <p:guide pos="49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7413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7413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613AE936-A300-4B25-BB34-F94A11A576DD}" type="datetimeFigureOut">
              <a:rPr lang="de-DE" smtClean="0"/>
              <a:t>15.06.2018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813"/>
            <a:ext cx="2945862" cy="497413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294" y="9430813"/>
            <a:ext cx="2945862" cy="497413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D579892D-7810-48E3-BE0E-751FEDD9C9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669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815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96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42950" y="2130426"/>
            <a:ext cx="8420100" cy="1470025"/>
          </a:xfrm>
        </p:spPr>
        <p:txBody>
          <a:bodyPr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1702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053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96701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86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229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0226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2221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0727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24936" y="362889"/>
            <a:ext cx="6625369" cy="1143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3875" y="1663701"/>
            <a:ext cx="9001126" cy="24133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Eine Ecke des Rechtecks abrunden 6"/>
          <p:cNvSpPr/>
          <p:nvPr userDrawn="1"/>
        </p:nvSpPr>
        <p:spPr>
          <a:xfrm>
            <a:off x="0" y="6498000"/>
            <a:ext cx="6768000" cy="360000"/>
          </a:xfrm>
          <a:prstGeom prst="round1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ine Ecke des Rechtecks abrunden 7"/>
          <p:cNvSpPr/>
          <p:nvPr userDrawn="1"/>
        </p:nvSpPr>
        <p:spPr>
          <a:xfrm flipH="1">
            <a:off x="6845845" y="6498000"/>
            <a:ext cx="3060000" cy="360000"/>
          </a:xfrm>
          <a:prstGeom prst="round1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819" y="8620"/>
            <a:ext cx="2277717" cy="16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4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7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2000" b="1" i="1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g"/><Relationship Id="rId18" Type="http://schemas.openxmlformats.org/officeDocument/2006/relationships/image" Target="../media/image28.jpeg"/><Relationship Id="rId26" Type="http://schemas.openxmlformats.org/officeDocument/2006/relationships/image" Target="../media/image36.png"/><Relationship Id="rId3" Type="http://schemas.openxmlformats.org/officeDocument/2006/relationships/image" Target="../media/image13.jpeg"/><Relationship Id="rId21" Type="http://schemas.openxmlformats.org/officeDocument/2006/relationships/image" Target="../media/image31.jpeg"/><Relationship Id="rId7" Type="http://schemas.openxmlformats.org/officeDocument/2006/relationships/image" Target="../media/image17.png"/><Relationship Id="rId12" Type="http://schemas.openxmlformats.org/officeDocument/2006/relationships/image" Target="../media/image22.jpg"/><Relationship Id="rId17" Type="http://schemas.openxmlformats.org/officeDocument/2006/relationships/image" Target="../media/image27.jpeg"/><Relationship Id="rId25" Type="http://schemas.openxmlformats.org/officeDocument/2006/relationships/image" Target="../media/image35.jpg"/><Relationship Id="rId2" Type="http://schemas.openxmlformats.org/officeDocument/2006/relationships/image" Target="../media/image12.jpg"/><Relationship Id="rId16" Type="http://schemas.openxmlformats.org/officeDocument/2006/relationships/image" Target="../media/image26.jpg"/><Relationship Id="rId20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24" Type="http://schemas.openxmlformats.org/officeDocument/2006/relationships/image" Target="../media/image34.jpg"/><Relationship Id="rId5" Type="http://schemas.openxmlformats.org/officeDocument/2006/relationships/image" Target="../media/image15.jpg"/><Relationship Id="rId15" Type="http://schemas.openxmlformats.org/officeDocument/2006/relationships/image" Target="../media/image25.jpeg"/><Relationship Id="rId23" Type="http://schemas.openxmlformats.org/officeDocument/2006/relationships/image" Target="../media/image33.jpg"/><Relationship Id="rId10" Type="http://schemas.openxmlformats.org/officeDocument/2006/relationships/image" Target="../media/image20.png"/><Relationship Id="rId19" Type="http://schemas.openxmlformats.org/officeDocument/2006/relationships/image" Target="../media/image29.jpg"/><Relationship Id="rId4" Type="http://schemas.openxmlformats.org/officeDocument/2006/relationships/image" Target="../media/image14.jpg"/><Relationship Id="rId9" Type="http://schemas.openxmlformats.org/officeDocument/2006/relationships/image" Target="../media/image19.jpeg"/><Relationship Id="rId14" Type="http://schemas.openxmlformats.org/officeDocument/2006/relationships/image" Target="../media/image24.tiff"/><Relationship Id="rId22" Type="http://schemas.openxmlformats.org/officeDocument/2006/relationships/image" Target="../media/image32.jpg"/><Relationship Id="rId27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4"/>
            <a:ext cx="9906000" cy="68580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363777"/>
            <a:ext cx="3924436" cy="64897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500" y="332656"/>
            <a:ext cx="2463800" cy="1337957"/>
          </a:xfrm>
          <a:prstGeom prst="rect">
            <a:avLst/>
          </a:prstGeom>
        </p:spPr>
      </p:pic>
      <p:sp>
        <p:nvSpPr>
          <p:cNvPr id="18" name="Titel 1"/>
          <p:cNvSpPr>
            <a:spLocks noGrp="1"/>
          </p:cNvSpPr>
          <p:nvPr>
            <p:ph type="ctrTitle"/>
          </p:nvPr>
        </p:nvSpPr>
        <p:spPr>
          <a:xfrm>
            <a:off x="3800474" y="1844824"/>
            <a:ext cx="5797041" cy="1181993"/>
          </a:xfrm>
        </p:spPr>
        <p:txBody>
          <a:bodyPr>
            <a:noAutofit/>
          </a:bodyPr>
          <a:lstStyle/>
          <a:p>
            <a:r>
              <a:rPr lang="de-DE" sz="3600" dirty="0" smtClean="0"/>
              <a:t>GEBRAUCHTE IT-HARDWARE SCHAFFT NEUE PERSPEKTIVEN.</a:t>
            </a:r>
            <a:endParaRPr lang="de-DE" sz="3600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3800474" y="3022104"/>
            <a:ext cx="5752641" cy="370892"/>
          </a:xfrm>
        </p:spPr>
        <p:txBody>
          <a:bodyPr wrap="none">
            <a:noAutofit/>
          </a:bodyPr>
          <a:lstStyle/>
          <a:p>
            <a:pPr marL="0" lvl="1" algn="l">
              <a:spcBef>
                <a:spcPts val="0"/>
              </a:spcBef>
            </a:pPr>
            <a:r>
              <a:rPr lang="de-DE" sz="1950" i="0" dirty="0" smtClean="0">
                <a:solidFill>
                  <a:schemeClr val="bg2"/>
                </a:solidFill>
              </a:rPr>
              <a:t>Für Unternehmen. Für die Gesellschaft. Für die Umwelt.</a:t>
            </a:r>
            <a:endParaRPr lang="de-DE" sz="1950" i="0" dirty="0">
              <a:solidFill>
                <a:schemeClr val="bg2"/>
              </a:solidFill>
            </a:endParaRPr>
          </a:p>
        </p:txBody>
      </p:sp>
      <p:sp>
        <p:nvSpPr>
          <p:cNvPr id="20" name="Eine Ecke des Rechtecks abrunden 19"/>
          <p:cNvSpPr/>
          <p:nvPr/>
        </p:nvSpPr>
        <p:spPr>
          <a:xfrm>
            <a:off x="0" y="6498000"/>
            <a:ext cx="6768000" cy="360000"/>
          </a:xfrm>
          <a:prstGeom prst="round1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21" name="Eine Ecke des Rechtecks abrunden 20"/>
          <p:cNvSpPr/>
          <p:nvPr/>
        </p:nvSpPr>
        <p:spPr>
          <a:xfrm flipH="1">
            <a:off x="6845845" y="6498000"/>
            <a:ext cx="3060000" cy="360000"/>
          </a:xfrm>
          <a:prstGeom prst="round1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AfB Österreich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167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23875" y="2924944"/>
            <a:ext cx="8749605" cy="5040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smtClean="0"/>
              <a:t>VIELEN DANK FÜR IHRE AUFMERKSAMKEIT</a:t>
            </a:r>
            <a:endParaRPr lang="de-DE" sz="3200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7652401" y="6489700"/>
            <a:ext cx="1945115" cy="368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000" b="1" i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0"/>
              </a:spcBef>
              <a:buNone/>
            </a:pPr>
            <a:r>
              <a:rPr lang="de-DE" sz="1950" i="0" dirty="0" smtClean="0">
                <a:solidFill>
                  <a:schemeClr val="bg1"/>
                </a:solidFill>
              </a:rPr>
              <a:t>www.afb-group.eu</a:t>
            </a:r>
            <a:endParaRPr lang="de-DE" sz="1950" i="0" baseline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6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2" y="2426030"/>
            <a:ext cx="5724636" cy="327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514004" y="692696"/>
            <a:ext cx="5689265" cy="459668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chemeClr val="tx2"/>
                </a:solidFill>
              </a:rPr>
              <a:t>AfB </a:t>
            </a:r>
            <a:r>
              <a:rPr lang="de-DE" dirty="0" err="1" smtClean="0">
                <a:solidFill>
                  <a:schemeClr val="tx2"/>
                </a:solidFill>
              </a:rPr>
              <a:t>social</a:t>
            </a:r>
            <a:r>
              <a:rPr lang="de-DE" dirty="0" smtClean="0">
                <a:solidFill>
                  <a:schemeClr val="tx2"/>
                </a:solidFill>
              </a:rPr>
              <a:t> &amp; </a:t>
            </a:r>
            <a:r>
              <a:rPr lang="de-DE" dirty="0" err="1" smtClean="0">
                <a:solidFill>
                  <a:schemeClr val="tx2"/>
                </a:solidFill>
              </a:rPr>
              <a:t>green</a:t>
            </a:r>
            <a:r>
              <a:rPr lang="de-DE" dirty="0" smtClean="0">
                <a:solidFill>
                  <a:schemeClr val="tx2"/>
                </a:solidFill>
              </a:rPr>
              <a:t> IT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80492" y="1304764"/>
            <a:ext cx="5868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… ein gemeinnütziger IT-Dienstleister als Teil eines sozialen und ökologischen Konzerns in Europa.</a:t>
            </a:r>
          </a:p>
        </p:txBody>
      </p:sp>
      <p:sp>
        <p:nvSpPr>
          <p:cNvPr id="9" name="Eine Ecke des Rechtecks abrunden 13"/>
          <p:cNvSpPr/>
          <p:nvPr/>
        </p:nvSpPr>
        <p:spPr>
          <a:xfrm flipH="1">
            <a:off x="6846000" y="3789040"/>
            <a:ext cx="3060000" cy="2618261"/>
          </a:xfrm>
          <a:custGeom>
            <a:avLst/>
            <a:gdLst/>
            <a:ahLst/>
            <a:cxnLst/>
            <a:rect l="l" t="t" r="r" b="b"/>
            <a:pathLst>
              <a:path w="3060000" h="1708131">
                <a:moveTo>
                  <a:pt x="2999101" y="0"/>
                </a:moveTo>
                <a:lnTo>
                  <a:pt x="0" y="0"/>
                </a:lnTo>
                <a:lnTo>
                  <a:pt x="0" y="1224096"/>
                </a:lnTo>
                <a:lnTo>
                  <a:pt x="0" y="1708131"/>
                </a:lnTo>
                <a:lnTo>
                  <a:pt x="3007623" y="1708131"/>
                </a:lnTo>
                <a:cubicBezTo>
                  <a:pt x="3036550" y="1708131"/>
                  <a:pt x="3060000" y="1684681"/>
                  <a:pt x="3060000" y="1655754"/>
                </a:cubicBezTo>
                <a:lnTo>
                  <a:pt x="3060000" y="1224096"/>
                </a:lnTo>
                <a:lnTo>
                  <a:pt x="3060000" y="60899"/>
                </a:lnTo>
                <a:cubicBezTo>
                  <a:pt x="3060000" y="27265"/>
                  <a:pt x="3032735" y="0"/>
                  <a:pt x="299910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6917486" y="3994873"/>
            <a:ext cx="2903338" cy="2160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000" b="1" i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2" indent="0">
              <a:spcBef>
                <a:spcPts val="0"/>
              </a:spcBef>
              <a:buNone/>
            </a:pPr>
            <a:r>
              <a:rPr lang="de-DE" sz="1950" i="0" baseline="0" dirty="0" smtClean="0">
                <a:solidFill>
                  <a:schemeClr val="bg1"/>
                </a:solidFill>
              </a:rPr>
              <a:t>Unsere</a:t>
            </a:r>
            <a:r>
              <a:rPr lang="de-DE" sz="1950" i="0" dirty="0" smtClean="0">
                <a:solidFill>
                  <a:schemeClr val="bg1"/>
                </a:solidFill>
              </a:rPr>
              <a:t> Vision:</a:t>
            </a:r>
          </a:p>
          <a:p>
            <a:pPr marL="0" lvl="2" indent="0">
              <a:spcBef>
                <a:spcPts val="0"/>
              </a:spcBef>
              <a:buNone/>
            </a:pPr>
            <a:endParaRPr lang="de-DE" sz="1950" baseline="0" dirty="0">
              <a:solidFill>
                <a:schemeClr val="bg1"/>
              </a:solidFill>
            </a:endParaRPr>
          </a:p>
          <a:p>
            <a:pPr marL="177800" lvl="2" indent="0">
              <a:spcBef>
                <a:spcPts val="0"/>
              </a:spcBef>
              <a:buNone/>
            </a:pPr>
            <a:r>
              <a:rPr lang="de-DE" sz="1950" i="0" dirty="0" smtClean="0">
                <a:solidFill>
                  <a:schemeClr val="bg1"/>
                </a:solidFill>
              </a:rPr>
              <a:t>Gemeinsam mit Partnern gebrauchte IT-Hardware nutzen, um ökologische und soziale Effekte zu ermöglichen.</a:t>
            </a:r>
            <a:endParaRPr lang="de-DE" sz="1950" i="0" baseline="0" dirty="0" smtClean="0">
              <a:solidFill>
                <a:schemeClr val="bg1"/>
              </a:solidFill>
            </a:endParaRPr>
          </a:p>
          <a:p>
            <a:pPr marL="0" lvl="2">
              <a:spcBef>
                <a:spcPts val="0"/>
              </a:spcBef>
            </a:pPr>
            <a:endParaRPr lang="de-DE" sz="1950" i="0" baseline="0" dirty="0" smtClean="0">
              <a:solidFill>
                <a:schemeClr val="bg1"/>
              </a:solidFill>
            </a:endParaRPr>
          </a:p>
        </p:txBody>
      </p:sp>
      <p:sp>
        <p:nvSpPr>
          <p:cNvPr id="3" name="Abgerundetes Rechteck 2"/>
          <p:cNvSpPr/>
          <p:nvPr/>
        </p:nvSpPr>
        <p:spPr>
          <a:xfrm>
            <a:off x="2468724" y="4030877"/>
            <a:ext cx="1584176" cy="1018303"/>
          </a:xfrm>
          <a:prstGeom prst="round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s Rechteck 9"/>
          <p:cNvSpPr/>
          <p:nvPr/>
        </p:nvSpPr>
        <p:spPr>
          <a:xfrm>
            <a:off x="4376936" y="4005064"/>
            <a:ext cx="1620180" cy="1018303"/>
          </a:xfrm>
          <a:prstGeom prst="roundRect">
            <a:avLst/>
          </a:prstGeom>
          <a:solidFill>
            <a:schemeClr val="accent1">
              <a:alpha val="7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994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0" y="188640"/>
            <a:ext cx="8425805" cy="5364596"/>
          </a:xfrm>
          <a:prstGeom prst="rect">
            <a:avLst/>
          </a:prstGeom>
        </p:spPr>
      </p:pic>
      <p:sp>
        <p:nvSpPr>
          <p:cNvPr id="30" name="Eine Ecke des Rechtecks abrunden 13"/>
          <p:cNvSpPr/>
          <p:nvPr/>
        </p:nvSpPr>
        <p:spPr>
          <a:xfrm flipH="1">
            <a:off x="6846000" y="3286989"/>
            <a:ext cx="3060000" cy="3120312"/>
          </a:xfrm>
          <a:custGeom>
            <a:avLst/>
            <a:gdLst/>
            <a:ahLst/>
            <a:cxnLst/>
            <a:rect l="l" t="t" r="r" b="b"/>
            <a:pathLst>
              <a:path w="3060000" h="1708131">
                <a:moveTo>
                  <a:pt x="2999101" y="0"/>
                </a:moveTo>
                <a:lnTo>
                  <a:pt x="0" y="0"/>
                </a:lnTo>
                <a:lnTo>
                  <a:pt x="0" y="1224096"/>
                </a:lnTo>
                <a:lnTo>
                  <a:pt x="0" y="1708131"/>
                </a:lnTo>
                <a:lnTo>
                  <a:pt x="3007623" y="1708131"/>
                </a:lnTo>
                <a:cubicBezTo>
                  <a:pt x="3036550" y="1708131"/>
                  <a:pt x="3060000" y="1684681"/>
                  <a:pt x="3060000" y="1655754"/>
                </a:cubicBezTo>
                <a:lnTo>
                  <a:pt x="3060000" y="1224096"/>
                </a:lnTo>
                <a:lnTo>
                  <a:pt x="3060000" y="60899"/>
                </a:lnTo>
                <a:cubicBezTo>
                  <a:pt x="3060000" y="27265"/>
                  <a:pt x="3032735" y="0"/>
                  <a:pt x="299910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Untertitel 2"/>
          <p:cNvSpPr txBox="1">
            <a:spLocks/>
          </p:cNvSpPr>
          <p:nvPr/>
        </p:nvSpPr>
        <p:spPr>
          <a:xfrm>
            <a:off x="6925819" y="3390223"/>
            <a:ext cx="2903338" cy="2992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000" b="1" i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2" indent="-136525">
              <a:spcBef>
                <a:spcPts val="0"/>
              </a:spcBef>
              <a:spcAft>
                <a:spcPts val="600"/>
              </a:spcAft>
            </a:pPr>
            <a:r>
              <a:rPr lang="de-DE" sz="1800" i="0" dirty="0" smtClean="0">
                <a:solidFill>
                  <a:schemeClr val="bg1"/>
                </a:solidFill>
              </a:rPr>
              <a:t>Gründung</a:t>
            </a:r>
            <a:r>
              <a:rPr lang="de-DE" sz="1800" i="0" baseline="0" dirty="0" smtClean="0">
                <a:solidFill>
                  <a:schemeClr val="bg1"/>
                </a:solidFill>
              </a:rPr>
              <a:t> der AfB </a:t>
            </a:r>
            <a:br>
              <a:rPr lang="de-DE" sz="1800" i="0" baseline="0" dirty="0" smtClean="0">
                <a:solidFill>
                  <a:schemeClr val="bg1"/>
                </a:solidFill>
              </a:rPr>
            </a:br>
            <a:r>
              <a:rPr lang="de-DE" sz="1800" i="0" baseline="0" dirty="0" smtClean="0">
                <a:solidFill>
                  <a:schemeClr val="bg1"/>
                </a:solidFill>
              </a:rPr>
              <a:t>2004 in Ettlingen</a:t>
            </a:r>
            <a:r>
              <a:rPr lang="de-DE" sz="1800" i="0" dirty="0" smtClean="0">
                <a:solidFill>
                  <a:schemeClr val="bg1"/>
                </a:solidFill>
              </a:rPr>
              <a:t> (D)</a:t>
            </a:r>
            <a:r>
              <a:rPr lang="de-DE" sz="1800" i="0" baseline="0" dirty="0" smtClean="0">
                <a:solidFill>
                  <a:schemeClr val="bg1"/>
                </a:solidFill>
              </a:rPr>
              <a:t> </a:t>
            </a:r>
            <a:endParaRPr lang="de-DE" sz="1800" dirty="0">
              <a:solidFill>
                <a:schemeClr val="bg1"/>
              </a:solidFill>
            </a:endParaRPr>
          </a:p>
          <a:p>
            <a:pPr marL="228600" lvl="2" indent="-136525">
              <a:spcBef>
                <a:spcPts val="0"/>
              </a:spcBef>
              <a:spcAft>
                <a:spcPts val="600"/>
              </a:spcAft>
            </a:pPr>
            <a:r>
              <a:rPr lang="de-DE" sz="1800" i="0" baseline="0" dirty="0" smtClean="0">
                <a:solidFill>
                  <a:schemeClr val="bg1"/>
                </a:solidFill>
              </a:rPr>
              <a:t>18 Standorte in Europa</a:t>
            </a:r>
            <a:r>
              <a:rPr lang="de-DE" sz="1800" i="0" dirty="0" smtClean="0">
                <a:solidFill>
                  <a:schemeClr val="bg1"/>
                </a:solidFill>
              </a:rPr>
              <a:t> </a:t>
            </a:r>
            <a:r>
              <a:rPr lang="de-DE" sz="1800" dirty="0" smtClean="0">
                <a:solidFill>
                  <a:schemeClr val="bg1"/>
                </a:solidFill>
              </a:rPr>
              <a:t>mit über 2</a:t>
            </a:r>
            <a:r>
              <a:rPr lang="de-DE" sz="1800" dirty="0">
                <a:solidFill>
                  <a:schemeClr val="bg1"/>
                </a:solidFill>
              </a:rPr>
              <a:t>5</a:t>
            </a:r>
            <a:r>
              <a:rPr lang="de-DE" sz="1800" i="0" baseline="0" dirty="0" smtClean="0">
                <a:solidFill>
                  <a:schemeClr val="bg1"/>
                </a:solidFill>
              </a:rPr>
              <a:t>0 </a:t>
            </a:r>
            <a:r>
              <a:rPr lang="de-DE" sz="1800" i="0" baseline="0" dirty="0" err="1" smtClean="0">
                <a:solidFill>
                  <a:schemeClr val="bg1"/>
                </a:solidFill>
              </a:rPr>
              <a:t>MitarbeiterInnen</a:t>
            </a:r>
            <a:endParaRPr lang="de-DE" sz="1800" i="0" baseline="0" dirty="0" smtClean="0">
              <a:solidFill>
                <a:schemeClr val="bg1"/>
              </a:solidFill>
            </a:endParaRPr>
          </a:p>
          <a:p>
            <a:pPr marL="228600" lvl="2" indent="-136525">
              <a:spcBef>
                <a:spcPts val="0"/>
              </a:spcBef>
              <a:spcAft>
                <a:spcPts val="600"/>
              </a:spcAft>
            </a:pPr>
            <a:r>
              <a:rPr lang="de-DE" sz="1800" dirty="0">
                <a:solidFill>
                  <a:schemeClr val="bg1"/>
                </a:solidFill>
              </a:rPr>
              <a:t>M</a:t>
            </a:r>
            <a:r>
              <a:rPr lang="de-DE" sz="1800" i="0" baseline="0" dirty="0" smtClean="0">
                <a:solidFill>
                  <a:schemeClr val="bg1"/>
                </a:solidFill>
              </a:rPr>
              <a:t>ind. 50% Menschen mit Handicap</a:t>
            </a:r>
          </a:p>
          <a:p>
            <a:pPr marL="228600" lvl="2" indent="-136525">
              <a:spcBef>
                <a:spcPts val="0"/>
              </a:spcBef>
              <a:spcAft>
                <a:spcPts val="600"/>
              </a:spcAft>
            </a:pPr>
            <a:r>
              <a:rPr lang="de-DE" sz="1800" i="0" baseline="0" dirty="0" smtClean="0">
                <a:solidFill>
                  <a:schemeClr val="bg1"/>
                </a:solidFill>
              </a:rPr>
              <a:t>35 Ausbildungsplätze</a:t>
            </a:r>
          </a:p>
          <a:p>
            <a:pPr marL="228600" lvl="2" indent="-136525">
              <a:spcBef>
                <a:spcPts val="0"/>
              </a:spcBef>
              <a:spcAft>
                <a:spcPts val="600"/>
              </a:spcAft>
            </a:pPr>
            <a:r>
              <a:rPr lang="de-DE" sz="1800" dirty="0" smtClean="0">
                <a:solidFill>
                  <a:schemeClr val="bg1"/>
                </a:solidFill>
              </a:rPr>
              <a:t>&gt; 400 realisierte Partnerschaften</a:t>
            </a:r>
          </a:p>
        </p:txBody>
      </p:sp>
      <p:sp>
        <p:nvSpPr>
          <p:cNvPr id="36" name="Titel 1"/>
          <p:cNvSpPr txBox="1">
            <a:spLocks/>
          </p:cNvSpPr>
          <p:nvPr/>
        </p:nvSpPr>
        <p:spPr>
          <a:xfrm>
            <a:off x="523875" y="1448780"/>
            <a:ext cx="5689265" cy="5040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smtClean="0"/>
              <a:t>IN EUROPA</a:t>
            </a:r>
            <a:endParaRPr lang="de-DE" sz="3200" dirty="0"/>
          </a:p>
        </p:txBody>
      </p:sp>
      <p:sp>
        <p:nvSpPr>
          <p:cNvPr id="25" name="Textfeld 24"/>
          <p:cNvSpPr txBox="1"/>
          <p:nvPr/>
        </p:nvSpPr>
        <p:spPr>
          <a:xfrm>
            <a:off x="3903369" y="5085184"/>
            <a:ext cx="2937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tx2"/>
                </a:solidFill>
              </a:rPr>
              <a:t>Ziel:</a:t>
            </a:r>
          </a:p>
          <a:p>
            <a:r>
              <a:rPr lang="de-DE" sz="1600" b="1" dirty="0" smtClean="0">
                <a:solidFill>
                  <a:schemeClr val="bg2"/>
                </a:solidFill>
              </a:rPr>
              <a:t>500 Arbeitsplätze für Menschen mit Behinderung schaffen</a:t>
            </a:r>
            <a:endParaRPr lang="de-DE" sz="1600" b="1" dirty="0">
              <a:solidFill>
                <a:schemeClr val="bg2"/>
              </a:solidFill>
            </a:endParaRPr>
          </a:p>
        </p:txBody>
      </p:sp>
      <p:sp>
        <p:nvSpPr>
          <p:cNvPr id="37" name="Titel 1"/>
          <p:cNvSpPr txBox="1">
            <a:spLocks/>
          </p:cNvSpPr>
          <p:nvPr/>
        </p:nvSpPr>
        <p:spPr>
          <a:xfrm>
            <a:off x="515003" y="989112"/>
            <a:ext cx="5689265" cy="459668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chemeClr val="tx2"/>
                </a:solidFill>
              </a:rPr>
              <a:t>DIE GRUPPE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23875" y="1448780"/>
            <a:ext cx="5689265" cy="5040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smtClean="0"/>
              <a:t>EFFEKTIV FÜR</a:t>
            </a:r>
            <a:endParaRPr lang="de-DE" sz="3200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514004" y="980728"/>
            <a:ext cx="5689265" cy="459668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chemeClr val="tx2"/>
                </a:solidFill>
              </a:rPr>
              <a:t>EFFIZIENT FÜR UNSERE PARTNER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23875" y="1916832"/>
            <a:ext cx="5689265" cy="576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smtClean="0">
                <a:solidFill>
                  <a:schemeClr val="tx2"/>
                </a:solidFill>
              </a:rPr>
              <a:t>UMWELT UND GESELLSCHAFT</a:t>
            </a:r>
            <a:endParaRPr lang="de-DE" sz="3200" dirty="0">
              <a:solidFill>
                <a:schemeClr val="tx2"/>
              </a:solidFill>
            </a:endParaRPr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523875" y="3140968"/>
            <a:ext cx="5752641" cy="21962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000" b="1" i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2">
              <a:spcBef>
                <a:spcPts val="0"/>
              </a:spcBef>
              <a:spcAft>
                <a:spcPts val="1200"/>
              </a:spcAft>
            </a:pPr>
            <a:r>
              <a:rPr lang="de-DE" sz="1950" i="0" dirty="0" smtClean="0">
                <a:solidFill>
                  <a:schemeClr val="tx1"/>
                </a:solidFill>
              </a:rPr>
              <a:t>Effektive und effiziente IT-Dienstleistungen im Umgang mit gebrauchter IT-Hardware</a:t>
            </a:r>
            <a:endParaRPr lang="de-DE" sz="1950" i="0" baseline="0" dirty="0" smtClean="0">
              <a:solidFill>
                <a:schemeClr val="tx1"/>
              </a:solidFill>
            </a:endParaRPr>
          </a:p>
          <a:p>
            <a:pPr marL="228600" lvl="2">
              <a:spcBef>
                <a:spcPts val="0"/>
              </a:spcBef>
              <a:spcAft>
                <a:spcPts val="1200"/>
              </a:spcAft>
            </a:pPr>
            <a:r>
              <a:rPr lang="de-DE" sz="1950" dirty="0" smtClean="0"/>
              <a:t>Schaffung von Arbeitsplätzen für Menschen mit Behinderung</a:t>
            </a:r>
            <a:endParaRPr lang="de-DE" sz="1950" i="0" baseline="0" dirty="0" smtClean="0">
              <a:solidFill>
                <a:schemeClr val="tx1"/>
              </a:solidFill>
            </a:endParaRPr>
          </a:p>
          <a:p>
            <a:pPr marL="228600" lvl="2">
              <a:spcBef>
                <a:spcPts val="0"/>
              </a:spcBef>
              <a:spcAft>
                <a:spcPts val="1200"/>
              </a:spcAft>
            </a:pPr>
            <a:r>
              <a:rPr lang="de-DE" sz="1950" i="0" baseline="0" dirty="0" smtClean="0">
                <a:solidFill>
                  <a:schemeClr val="tx1"/>
                </a:solidFill>
              </a:rPr>
              <a:t>Schonung von Umwelt, Ressourcen und Klima</a:t>
            </a:r>
            <a:endParaRPr lang="de-DE" sz="1950" i="0" dirty="0" smtClean="0">
              <a:solidFill>
                <a:schemeClr val="tx1"/>
              </a:solidFill>
            </a:endParaRPr>
          </a:p>
          <a:p>
            <a:pPr marL="228600" lvl="2">
              <a:spcBef>
                <a:spcPts val="0"/>
              </a:spcBef>
              <a:spcAft>
                <a:spcPts val="600"/>
              </a:spcAft>
            </a:pPr>
            <a:r>
              <a:rPr lang="de-DE" sz="1950" baseline="0" dirty="0" smtClean="0"/>
              <a:t>Corporate</a:t>
            </a:r>
            <a:r>
              <a:rPr lang="de-DE" sz="1950" dirty="0" smtClean="0"/>
              <a:t> </a:t>
            </a:r>
            <a:r>
              <a:rPr lang="de-DE" sz="1950" dirty="0" err="1" smtClean="0"/>
              <a:t>Social</a:t>
            </a:r>
            <a:r>
              <a:rPr lang="de-DE" sz="1950" dirty="0" smtClean="0"/>
              <a:t> </a:t>
            </a:r>
            <a:r>
              <a:rPr lang="de-DE" sz="1950" dirty="0" err="1" smtClean="0"/>
              <a:t>Responsibility</a:t>
            </a:r>
            <a:r>
              <a:rPr lang="de-DE" sz="1950" dirty="0" smtClean="0"/>
              <a:t> - Partnerschaft</a:t>
            </a:r>
            <a:endParaRPr lang="de-DE" sz="1950" baseline="0" dirty="0" smtClean="0"/>
          </a:p>
        </p:txBody>
      </p:sp>
      <p:sp>
        <p:nvSpPr>
          <p:cNvPr id="7" name="Eine Ecke des Rechtecks abrunden 13"/>
          <p:cNvSpPr/>
          <p:nvPr/>
        </p:nvSpPr>
        <p:spPr>
          <a:xfrm flipH="1">
            <a:off x="6846000" y="2348880"/>
            <a:ext cx="3060000" cy="4058421"/>
          </a:xfrm>
          <a:custGeom>
            <a:avLst/>
            <a:gdLst/>
            <a:ahLst/>
            <a:cxnLst/>
            <a:rect l="l" t="t" r="r" b="b"/>
            <a:pathLst>
              <a:path w="3060000" h="1708131">
                <a:moveTo>
                  <a:pt x="2999101" y="0"/>
                </a:moveTo>
                <a:lnTo>
                  <a:pt x="0" y="0"/>
                </a:lnTo>
                <a:lnTo>
                  <a:pt x="0" y="1224096"/>
                </a:lnTo>
                <a:lnTo>
                  <a:pt x="0" y="1708131"/>
                </a:lnTo>
                <a:lnTo>
                  <a:pt x="3007623" y="1708131"/>
                </a:lnTo>
                <a:cubicBezTo>
                  <a:pt x="3036550" y="1708131"/>
                  <a:pt x="3060000" y="1684681"/>
                  <a:pt x="3060000" y="1655754"/>
                </a:cubicBezTo>
                <a:lnTo>
                  <a:pt x="3060000" y="1224096"/>
                </a:lnTo>
                <a:lnTo>
                  <a:pt x="3060000" y="60899"/>
                </a:lnTo>
                <a:cubicBezTo>
                  <a:pt x="3060000" y="27265"/>
                  <a:pt x="3032735" y="0"/>
                  <a:pt x="299910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6909376" y="2528900"/>
            <a:ext cx="2904164" cy="370841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000" b="1" i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2" indent="-136525">
              <a:spcBef>
                <a:spcPts val="0"/>
              </a:spcBef>
              <a:spcAft>
                <a:spcPts val="600"/>
              </a:spcAft>
            </a:pPr>
            <a:r>
              <a:rPr lang="de-DE" sz="1800" i="0" dirty="0" smtClean="0">
                <a:solidFill>
                  <a:schemeClr val="bg1"/>
                </a:solidFill>
              </a:rPr>
              <a:t>Start </a:t>
            </a:r>
            <a:r>
              <a:rPr lang="de-DE" sz="1800" i="0" baseline="0" dirty="0" smtClean="0">
                <a:solidFill>
                  <a:schemeClr val="bg1"/>
                </a:solidFill>
              </a:rPr>
              <a:t>der AfB gGmbH</a:t>
            </a:r>
            <a:r>
              <a:rPr lang="de-DE" sz="1800" i="0" dirty="0" smtClean="0">
                <a:solidFill>
                  <a:schemeClr val="bg1"/>
                </a:solidFill>
              </a:rPr>
              <a:t>     </a:t>
            </a:r>
            <a:r>
              <a:rPr lang="de-DE" sz="1800" dirty="0" smtClean="0">
                <a:solidFill>
                  <a:schemeClr val="bg1"/>
                </a:solidFill>
              </a:rPr>
              <a:t> </a:t>
            </a:r>
            <a:r>
              <a:rPr lang="de-DE" sz="1800" i="0" baseline="0" dirty="0" smtClean="0">
                <a:solidFill>
                  <a:schemeClr val="bg1"/>
                </a:solidFill>
              </a:rPr>
              <a:t>2010 in Österreich</a:t>
            </a:r>
            <a:endParaRPr lang="de-DE" sz="1800" dirty="0">
              <a:solidFill>
                <a:schemeClr val="bg1"/>
              </a:solidFill>
            </a:endParaRPr>
          </a:p>
          <a:p>
            <a:pPr marL="228600" lvl="2" indent="-136525">
              <a:spcBef>
                <a:spcPts val="0"/>
              </a:spcBef>
              <a:spcAft>
                <a:spcPts val="600"/>
              </a:spcAft>
            </a:pPr>
            <a:r>
              <a:rPr lang="de-DE" sz="1800" dirty="0">
                <a:solidFill>
                  <a:schemeClr val="bg1"/>
                </a:solidFill>
              </a:rPr>
              <a:t>3</a:t>
            </a:r>
            <a:r>
              <a:rPr lang="de-DE" sz="1800" i="0" baseline="0" dirty="0" smtClean="0">
                <a:solidFill>
                  <a:schemeClr val="bg1"/>
                </a:solidFill>
              </a:rPr>
              <a:t> Standorte </a:t>
            </a:r>
            <a:r>
              <a:rPr lang="de-DE" sz="1800" dirty="0" smtClean="0">
                <a:solidFill>
                  <a:schemeClr val="bg1"/>
                </a:solidFill>
              </a:rPr>
              <a:t>- 2</a:t>
            </a:r>
            <a:r>
              <a:rPr lang="de-DE" sz="1800" i="0" baseline="0" dirty="0" smtClean="0">
                <a:solidFill>
                  <a:schemeClr val="bg1"/>
                </a:solidFill>
              </a:rPr>
              <a:t> Wien &amp;         1 Klagenfurt</a:t>
            </a:r>
          </a:p>
          <a:p>
            <a:pPr marL="228600" lvl="2" indent="-136525">
              <a:spcBef>
                <a:spcPts val="0"/>
              </a:spcBef>
              <a:spcAft>
                <a:spcPts val="600"/>
              </a:spcAft>
            </a:pPr>
            <a:r>
              <a:rPr lang="de-DE" sz="1800" dirty="0" smtClean="0">
                <a:solidFill>
                  <a:schemeClr val="bg1"/>
                </a:solidFill>
              </a:rPr>
              <a:t>35 </a:t>
            </a:r>
            <a:r>
              <a:rPr lang="de-DE" sz="1800" i="0" baseline="0" dirty="0" err="1" smtClean="0">
                <a:solidFill>
                  <a:schemeClr val="bg1"/>
                </a:solidFill>
              </a:rPr>
              <a:t>MitarbeiterInnen</a:t>
            </a:r>
            <a:endParaRPr lang="de-DE" sz="1800" i="0" baseline="0" dirty="0" smtClean="0">
              <a:solidFill>
                <a:schemeClr val="bg1"/>
              </a:solidFill>
            </a:endParaRPr>
          </a:p>
          <a:p>
            <a:pPr marL="228600" lvl="2" indent="-136525">
              <a:spcBef>
                <a:spcPts val="0"/>
              </a:spcBef>
              <a:spcAft>
                <a:spcPts val="600"/>
              </a:spcAft>
            </a:pPr>
            <a:r>
              <a:rPr lang="de-DE" sz="1800" i="0" baseline="0" dirty="0" smtClean="0">
                <a:solidFill>
                  <a:schemeClr val="bg1"/>
                </a:solidFill>
              </a:rPr>
              <a:t>&gt; 50% Menschen mit Handicap</a:t>
            </a:r>
          </a:p>
          <a:p>
            <a:pPr marL="228600" lvl="2" indent="-136525">
              <a:spcBef>
                <a:spcPts val="0"/>
              </a:spcBef>
              <a:spcAft>
                <a:spcPts val="600"/>
              </a:spcAft>
            </a:pPr>
            <a:r>
              <a:rPr lang="de-DE" sz="1800" dirty="0">
                <a:solidFill>
                  <a:schemeClr val="bg1"/>
                </a:solidFill>
              </a:rPr>
              <a:t>2</a:t>
            </a:r>
            <a:r>
              <a:rPr lang="de-DE" sz="1800" i="0" baseline="0" dirty="0" smtClean="0">
                <a:solidFill>
                  <a:schemeClr val="bg1"/>
                </a:solidFill>
              </a:rPr>
              <a:t> Ausbildungsplätze</a:t>
            </a:r>
          </a:p>
          <a:p>
            <a:pPr marL="228600" lvl="2" indent="-136525">
              <a:spcBef>
                <a:spcPts val="0"/>
              </a:spcBef>
              <a:spcAft>
                <a:spcPts val="600"/>
              </a:spcAft>
            </a:pPr>
            <a:r>
              <a:rPr lang="de-DE" sz="1800" dirty="0">
                <a:solidFill>
                  <a:schemeClr val="bg1"/>
                </a:solidFill>
              </a:rPr>
              <a:t>&gt;</a:t>
            </a:r>
            <a:r>
              <a:rPr lang="de-DE" sz="1800" dirty="0" smtClean="0">
                <a:solidFill>
                  <a:schemeClr val="bg1"/>
                </a:solidFill>
              </a:rPr>
              <a:t> 90 realisierte   Partnerschaften</a:t>
            </a:r>
          </a:p>
          <a:p>
            <a:pPr marL="228600" lvl="2" indent="-136525">
              <a:spcBef>
                <a:spcPts val="0"/>
              </a:spcBef>
            </a:pPr>
            <a:r>
              <a:rPr lang="de-DE" sz="1800" dirty="0" smtClean="0">
                <a:solidFill>
                  <a:schemeClr val="bg1"/>
                </a:solidFill>
              </a:rPr>
              <a:t>50.000 - 70</a:t>
            </a:r>
            <a:r>
              <a:rPr lang="de-DE" sz="1800" i="0" dirty="0" smtClean="0">
                <a:solidFill>
                  <a:schemeClr val="bg1"/>
                </a:solidFill>
              </a:rPr>
              <a:t>.000 bearbeitete IT-Geräte pro Jahr </a:t>
            </a:r>
            <a:endParaRPr lang="de-DE" sz="1800" i="0" baseline="0" dirty="0" smtClean="0">
              <a:solidFill>
                <a:schemeClr val="bg1"/>
              </a:solidFill>
            </a:endParaRPr>
          </a:p>
          <a:p>
            <a:pPr marL="0" lvl="2">
              <a:spcBef>
                <a:spcPts val="0"/>
              </a:spcBef>
            </a:pPr>
            <a:endParaRPr lang="de-DE" sz="1950" i="0" baseline="0" dirty="0" smtClean="0">
              <a:solidFill>
                <a:schemeClr val="bg1"/>
              </a:solidFill>
            </a:endParaRPr>
          </a:p>
          <a:p>
            <a:pPr marL="0" lvl="2">
              <a:spcBef>
                <a:spcPts val="0"/>
              </a:spcBef>
            </a:pPr>
            <a:endParaRPr lang="de-DE" sz="1950" i="0" baseline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2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" t="4908" r="28473" b="7720"/>
          <a:stretch/>
        </p:blipFill>
        <p:spPr>
          <a:xfrm>
            <a:off x="164468" y="368660"/>
            <a:ext cx="6732748" cy="5997052"/>
          </a:xfrm>
          <a:prstGeom prst="rect">
            <a:avLst/>
          </a:prstGeom>
        </p:spPr>
      </p:pic>
      <p:sp>
        <p:nvSpPr>
          <p:cNvPr id="3" name="Eine Ecke des Rechtecks abrunden 13"/>
          <p:cNvSpPr/>
          <p:nvPr/>
        </p:nvSpPr>
        <p:spPr>
          <a:xfrm flipH="1">
            <a:off x="6846000" y="3248980"/>
            <a:ext cx="3060000" cy="3158321"/>
          </a:xfrm>
          <a:custGeom>
            <a:avLst/>
            <a:gdLst/>
            <a:ahLst/>
            <a:cxnLst/>
            <a:rect l="l" t="t" r="r" b="b"/>
            <a:pathLst>
              <a:path w="3060000" h="1708131">
                <a:moveTo>
                  <a:pt x="2999101" y="0"/>
                </a:moveTo>
                <a:lnTo>
                  <a:pt x="0" y="0"/>
                </a:lnTo>
                <a:lnTo>
                  <a:pt x="0" y="1224096"/>
                </a:lnTo>
                <a:lnTo>
                  <a:pt x="0" y="1708131"/>
                </a:lnTo>
                <a:lnTo>
                  <a:pt x="3007623" y="1708131"/>
                </a:lnTo>
                <a:cubicBezTo>
                  <a:pt x="3036550" y="1708131"/>
                  <a:pt x="3060000" y="1684681"/>
                  <a:pt x="3060000" y="1655754"/>
                </a:cubicBezTo>
                <a:lnTo>
                  <a:pt x="3060000" y="1224096"/>
                </a:lnTo>
                <a:lnTo>
                  <a:pt x="3060000" y="60899"/>
                </a:lnTo>
                <a:cubicBezTo>
                  <a:pt x="3060000" y="27265"/>
                  <a:pt x="3032735" y="0"/>
                  <a:pt x="299910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7030782" y="3446683"/>
            <a:ext cx="2495321" cy="2916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000" b="1" i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0"/>
              </a:spcBef>
              <a:buNone/>
            </a:pPr>
            <a:r>
              <a:rPr lang="de-DE" sz="1800" i="0" baseline="0" dirty="0" smtClean="0">
                <a:solidFill>
                  <a:schemeClr val="bg1"/>
                </a:solidFill>
              </a:rPr>
              <a:t>1 Abholung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lang="de-DE" sz="1800" i="0" baseline="0" dirty="0" smtClean="0">
                <a:solidFill>
                  <a:schemeClr val="bg1"/>
                </a:solidFill>
              </a:rPr>
              <a:t>2 </a:t>
            </a:r>
            <a:r>
              <a:rPr lang="de-DE" sz="1800" i="0" baseline="0" dirty="0" err="1" smtClean="0">
                <a:solidFill>
                  <a:schemeClr val="bg1"/>
                </a:solidFill>
              </a:rPr>
              <a:t>AfB</a:t>
            </a:r>
            <a:r>
              <a:rPr lang="de-DE" sz="1800" i="0" baseline="0" dirty="0" smtClean="0">
                <a:solidFill>
                  <a:schemeClr val="bg1"/>
                </a:solidFill>
              </a:rPr>
              <a:t>-Niederlassung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lang="de-DE" sz="1800" i="0" baseline="0" dirty="0" smtClean="0">
                <a:solidFill>
                  <a:schemeClr val="bg1"/>
                </a:solidFill>
              </a:rPr>
              <a:t>3 Erfassung der Geräte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lang="de-DE" sz="1800" i="0" baseline="0" dirty="0" smtClean="0">
                <a:solidFill>
                  <a:schemeClr val="bg1"/>
                </a:solidFill>
              </a:rPr>
              <a:t>4 Datenlöschung/Test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lang="de-DE" sz="1800" i="0" baseline="0" dirty="0" smtClean="0">
                <a:solidFill>
                  <a:schemeClr val="bg1"/>
                </a:solidFill>
              </a:rPr>
              <a:t>5 Reinigung/Reparatur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lang="de-DE" sz="1800" i="0" baseline="0" dirty="0" smtClean="0">
                <a:solidFill>
                  <a:schemeClr val="bg1"/>
                </a:solidFill>
              </a:rPr>
              <a:t>6 Verkauf vor Ort </a:t>
            </a:r>
            <a:br>
              <a:rPr lang="de-DE" sz="1800" i="0" baseline="0" dirty="0" smtClean="0">
                <a:solidFill>
                  <a:schemeClr val="bg1"/>
                </a:solidFill>
              </a:rPr>
            </a:br>
            <a:r>
              <a:rPr lang="de-DE" sz="1800" i="0" baseline="0" dirty="0" smtClean="0">
                <a:solidFill>
                  <a:schemeClr val="bg1"/>
                </a:solidFill>
              </a:rPr>
              <a:t>    und Online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lang="de-DE" sz="1800" i="0" baseline="0" dirty="0" smtClean="0">
                <a:solidFill>
                  <a:schemeClr val="bg1"/>
                </a:solidFill>
              </a:rPr>
              <a:t>7 Festplattenshredder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lang="de-DE" sz="1800" i="0" baseline="0" dirty="0" smtClean="0">
                <a:solidFill>
                  <a:schemeClr val="bg1"/>
                </a:solidFill>
              </a:rPr>
              <a:t>8 Zerlegung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lang="de-DE" sz="1800" i="0" baseline="0" dirty="0" smtClean="0">
                <a:solidFill>
                  <a:schemeClr val="bg1"/>
                </a:solidFill>
              </a:rPr>
              <a:t>9 Rohstoffgewinnung</a:t>
            </a:r>
            <a:endParaRPr lang="de-DE" sz="1950" i="0" baseline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1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23875" y="1448780"/>
            <a:ext cx="5689265" cy="5040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smtClean="0"/>
              <a:t>ENGAGEMENT</a:t>
            </a:r>
            <a:endParaRPr lang="de-DE" sz="3200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514004" y="980728"/>
            <a:ext cx="5689265" cy="459668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chemeClr val="tx2"/>
                </a:solidFill>
              </a:rPr>
              <a:t>WIR MACHEN IHR 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23875" y="1916832"/>
            <a:ext cx="5689265" cy="576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smtClean="0">
                <a:solidFill>
                  <a:schemeClr val="tx2"/>
                </a:solidFill>
              </a:rPr>
              <a:t>SICHTBAR</a:t>
            </a:r>
            <a:endParaRPr lang="de-DE" sz="3200" dirty="0">
              <a:solidFill>
                <a:schemeClr val="tx2"/>
              </a:solidFill>
            </a:endParaRP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523875" y="2924944"/>
            <a:ext cx="5752641" cy="3708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000" b="1" i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spcBef>
                <a:spcPts val="0"/>
              </a:spcBef>
            </a:pPr>
            <a:r>
              <a:rPr lang="de-DE" sz="1950" i="0" dirty="0" smtClean="0"/>
              <a:t>Vorteile für unsere Partnerunternehmen:</a:t>
            </a:r>
            <a:endParaRPr lang="de-DE" sz="1950" i="0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523875" y="3392996"/>
            <a:ext cx="6085309" cy="25449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000" b="1" i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>
              <a:spcBef>
                <a:spcPts val="0"/>
              </a:spcBef>
            </a:pPr>
            <a:r>
              <a:rPr lang="de-DE" sz="1950" dirty="0" smtClean="0"/>
              <a:t>Sicherheit für zertifiziertes Vorgehen bei</a:t>
            </a:r>
          </a:p>
          <a:p>
            <a:pPr marL="685800" lvl="4">
              <a:spcBef>
                <a:spcPts val="0"/>
              </a:spcBef>
            </a:pPr>
            <a:r>
              <a:rPr lang="de-DE" sz="1950" dirty="0" smtClean="0"/>
              <a:t>Abholung und Transport,</a:t>
            </a:r>
          </a:p>
          <a:p>
            <a:pPr marL="685800" lvl="4">
              <a:spcBef>
                <a:spcPts val="0"/>
              </a:spcBef>
            </a:pPr>
            <a:r>
              <a:rPr lang="de-DE" sz="1950" dirty="0" smtClean="0"/>
              <a:t>Datensicherheit und Datenvernichtung,</a:t>
            </a:r>
          </a:p>
          <a:p>
            <a:pPr marL="685800" lvl="4">
              <a:spcBef>
                <a:spcPts val="0"/>
              </a:spcBef>
              <a:spcAft>
                <a:spcPts val="1200"/>
              </a:spcAft>
            </a:pPr>
            <a:r>
              <a:rPr lang="de-DE" sz="1950" dirty="0" smtClean="0"/>
              <a:t>Entsorgung der Hardware</a:t>
            </a:r>
            <a:endParaRPr lang="de-DE" sz="1950" dirty="0"/>
          </a:p>
          <a:p>
            <a:pPr marL="0" lvl="2">
              <a:spcBef>
                <a:spcPts val="0"/>
              </a:spcBef>
              <a:spcAft>
                <a:spcPts val="1200"/>
              </a:spcAft>
            </a:pPr>
            <a:r>
              <a:rPr lang="de-DE" sz="1950" dirty="0" smtClean="0"/>
              <a:t>Reduzierung der Kosten für IT-Entsorgung</a:t>
            </a:r>
            <a:endParaRPr lang="de-DE" sz="1950" dirty="0"/>
          </a:p>
          <a:p>
            <a:pPr marL="0" lvl="2">
              <a:spcBef>
                <a:spcPts val="0"/>
              </a:spcBef>
              <a:spcAft>
                <a:spcPts val="1200"/>
              </a:spcAft>
            </a:pPr>
            <a:r>
              <a:rPr lang="de-DE" sz="1950" i="0" dirty="0" smtClean="0">
                <a:solidFill>
                  <a:schemeClr val="tx1"/>
                </a:solidFill>
              </a:rPr>
              <a:t>Bestätigung der sozialen und ökologischen Auswirkungen</a:t>
            </a:r>
            <a:br>
              <a:rPr lang="de-DE" sz="1950" i="0" dirty="0" smtClean="0">
                <a:solidFill>
                  <a:schemeClr val="tx1"/>
                </a:solidFill>
              </a:rPr>
            </a:br>
            <a:r>
              <a:rPr lang="de-DE" sz="1950" i="0" dirty="0" smtClean="0">
                <a:solidFill>
                  <a:schemeClr val="tx1"/>
                </a:solidFill>
              </a:rPr>
              <a:t>    durch Nachhaltigkeitsberichte</a:t>
            </a:r>
          </a:p>
          <a:p>
            <a:pPr marL="0" lvl="2">
              <a:spcBef>
                <a:spcPts val="0"/>
              </a:spcBef>
              <a:spcAft>
                <a:spcPts val="600"/>
              </a:spcAft>
            </a:pPr>
            <a:r>
              <a:rPr lang="de-DE" sz="1950" i="0" dirty="0" smtClean="0">
                <a:solidFill>
                  <a:schemeClr val="tx1"/>
                </a:solidFill>
              </a:rPr>
              <a:t>Rabattierter Mitarbeiterverkauf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02444">
            <a:off x="7794229" y="1467919"/>
            <a:ext cx="1792704" cy="2535805"/>
          </a:xfrm>
          <a:prstGeom prst="rect">
            <a:avLst/>
          </a:prstGeom>
          <a:noFill/>
          <a:ln w="63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66461">
            <a:off x="5889104" y="1853684"/>
            <a:ext cx="1792704" cy="2535808"/>
          </a:xfrm>
          <a:prstGeom prst="rect">
            <a:avLst/>
          </a:prstGeom>
          <a:noFill/>
          <a:ln w="63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0" name="Eine Ecke des Rechtecks abrunden 13"/>
          <p:cNvSpPr/>
          <p:nvPr/>
        </p:nvSpPr>
        <p:spPr>
          <a:xfrm flipH="1">
            <a:off x="6846000" y="4113076"/>
            <a:ext cx="3060000" cy="2294225"/>
          </a:xfrm>
          <a:custGeom>
            <a:avLst/>
            <a:gdLst/>
            <a:ahLst/>
            <a:cxnLst/>
            <a:rect l="l" t="t" r="r" b="b"/>
            <a:pathLst>
              <a:path w="3060000" h="1708131">
                <a:moveTo>
                  <a:pt x="2999101" y="0"/>
                </a:moveTo>
                <a:lnTo>
                  <a:pt x="0" y="0"/>
                </a:lnTo>
                <a:lnTo>
                  <a:pt x="0" y="1224096"/>
                </a:lnTo>
                <a:lnTo>
                  <a:pt x="0" y="1708131"/>
                </a:lnTo>
                <a:lnTo>
                  <a:pt x="3007623" y="1708131"/>
                </a:lnTo>
                <a:cubicBezTo>
                  <a:pt x="3036550" y="1708131"/>
                  <a:pt x="3060000" y="1684681"/>
                  <a:pt x="3060000" y="1655754"/>
                </a:cubicBezTo>
                <a:lnTo>
                  <a:pt x="3060000" y="1224096"/>
                </a:lnTo>
                <a:lnTo>
                  <a:pt x="3060000" y="60899"/>
                </a:lnTo>
                <a:cubicBezTo>
                  <a:pt x="3060000" y="27265"/>
                  <a:pt x="3032735" y="0"/>
                  <a:pt x="299910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6915612" y="4221088"/>
            <a:ext cx="2990388" cy="168332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000" b="1" i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>
              <a:spcBef>
                <a:spcPts val="0"/>
              </a:spcBef>
              <a:spcAft>
                <a:spcPts val="600"/>
              </a:spcAft>
            </a:pPr>
            <a:r>
              <a:rPr lang="de-DE" sz="1800" i="0" baseline="0" dirty="0" smtClean="0">
                <a:solidFill>
                  <a:schemeClr val="bg1"/>
                </a:solidFill>
              </a:rPr>
              <a:t>&gt;</a:t>
            </a:r>
            <a:r>
              <a:rPr lang="de-DE" sz="1800" i="0" dirty="0" smtClean="0">
                <a:solidFill>
                  <a:schemeClr val="bg1"/>
                </a:solidFill>
              </a:rPr>
              <a:t> </a:t>
            </a:r>
            <a:r>
              <a:rPr lang="de-DE" sz="1800" dirty="0" smtClean="0">
                <a:solidFill>
                  <a:schemeClr val="bg1"/>
                </a:solidFill>
              </a:rPr>
              <a:t>9.900 Tonnen</a:t>
            </a:r>
            <a:r>
              <a:rPr lang="de-DE" sz="1800" i="0" dirty="0" smtClean="0">
                <a:solidFill>
                  <a:schemeClr val="bg1"/>
                </a:solidFill>
              </a:rPr>
              <a:t> Fe-äquiv.*</a:t>
            </a:r>
          </a:p>
          <a:p>
            <a:pPr marL="0" lvl="2">
              <a:spcBef>
                <a:spcPts val="0"/>
              </a:spcBef>
              <a:spcAft>
                <a:spcPts val="600"/>
              </a:spcAft>
            </a:pPr>
            <a:r>
              <a:rPr lang="de-DE" sz="1800" baseline="0" dirty="0" smtClean="0">
                <a:solidFill>
                  <a:schemeClr val="bg1"/>
                </a:solidFill>
              </a:rPr>
              <a:t>~</a:t>
            </a:r>
            <a:r>
              <a:rPr lang="de-DE" sz="1800" dirty="0" smtClean="0">
                <a:solidFill>
                  <a:schemeClr val="bg1"/>
                </a:solidFill>
              </a:rPr>
              <a:t> 32.300 Megawatt Energie*</a:t>
            </a:r>
          </a:p>
          <a:p>
            <a:pPr marL="0" lvl="2">
              <a:spcBef>
                <a:spcPts val="0"/>
              </a:spcBef>
              <a:spcAft>
                <a:spcPts val="600"/>
              </a:spcAft>
            </a:pPr>
            <a:r>
              <a:rPr lang="de-DE" sz="1800" dirty="0" smtClean="0">
                <a:solidFill>
                  <a:schemeClr val="bg1"/>
                </a:solidFill>
              </a:rPr>
              <a:t>&gt; 14.700 Tonnen CO</a:t>
            </a:r>
            <a:r>
              <a:rPr lang="de-DE" sz="1800" baseline="-25000" dirty="0" smtClean="0">
                <a:solidFill>
                  <a:schemeClr val="bg1"/>
                </a:solidFill>
              </a:rPr>
              <a:t>2</a:t>
            </a:r>
            <a:r>
              <a:rPr lang="de-DE" sz="1800" dirty="0" smtClean="0">
                <a:solidFill>
                  <a:schemeClr val="bg1"/>
                </a:solidFill>
              </a:rPr>
              <a:t>-äquiv</a:t>
            </a:r>
            <a:r>
              <a:rPr lang="de-DE" sz="1950" dirty="0" smtClean="0">
                <a:solidFill>
                  <a:schemeClr val="bg1"/>
                </a:solidFill>
              </a:rPr>
              <a:t>.*</a:t>
            </a:r>
          </a:p>
          <a:p>
            <a:pPr marL="0" lvl="2">
              <a:spcBef>
                <a:spcPts val="0"/>
              </a:spcBef>
              <a:spcAft>
                <a:spcPts val="600"/>
              </a:spcAft>
            </a:pPr>
            <a:r>
              <a:rPr lang="de-DE" sz="1950" dirty="0" smtClean="0">
                <a:solidFill>
                  <a:schemeClr val="bg1"/>
                </a:solidFill>
              </a:rPr>
              <a:t>284.000 IT-Geräte</a:t>
            </a:r>
          </a:p>
          <a:p>
            <a:pPr marL="0" lvl="2">
              <a:spcBef>
                <a:spcPts val="0"/>
              </a:spcBef>
              <a:spcAft>
                <a:spcPts val="600"/>
              </a:spcAft>
            </a:pPr>
            <a:r>
              <a:rPr lang="de-DE" sz="1950" dirty="0" smtClean="0">
                <a:solidFill>
                  <a:schemeClr val="bg1"/>
                </a:solidFill>
              </a:rPr>
              <a:t>&gt;37.000 Mobiltelefone</a:t>
            </a:r>
          </a:p>
          <a:p>
            <a:pPr marL="0" lvl="2">
              <a:spcBef>
                <a:spcPts val="0"/>
              </a:spcBef>
              <a:spcAft>
                <a:spcPts val="600"/>
              </a:spcAft>
            </a:pPr>
            <a:r>
              <a:rPr lang="de-DE" sz="1600" dirty="0" smtClean="0">
                <a:solidFill>
                  <a:schemeClr val="bg1"/>
                </a:solidFill>
              </a:rPr>
              <a:t>*TU-Berlin</a:t>
            </a: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7221253" y="6525345"/>
            <a:ext cx="1296144" cy="3326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000" b="1" i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i="0" baseline="0" dirty="0" smtClean="0">
                <a:solidFill>
                  <a:schemeClr val="bg1"/>
                </a:solidFill>
              </a:rPr>
              <a:t> im Jahr</a:t>
            </a:r>
            <a:r>
              <a:rPr lang="de-DE" sz="1800" i="0" dirty="0" smtClean="0">
                <a:solidFill>
                  <a:schemeClr val="bg1"/>
                </a:solidFill>
              </a:rPr>
              <a:t> </a:t>
            </a:r>
            <a:r>
              <a:rPr lang="de-DE" sz="1800" i="0" baseline="0" dirty="0" smtClean="0">
                <a:solidFill>
                  <a:schemeClr val="bg1"/>
                </a:solidFill>
              </a:rPr>
              <a:t>2016</a:t>
            </a:r>
            <a:endParaRPr lang="de-DE" sz="195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31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23875" y="1448780"/>
            <a:ext cx="5689265" cy="5040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smtClean="0"/>
              <a:t>UMWELTBEWUSSTSEIN &amp;</a:t>
            </a:r>
            <a:endParaRPr lang="de-DE" sz="3200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514004" y="980728"/>
            <a:ext cx="5689265" cy="459668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chemeClr val="tx2"/>
                </a:solidFill>
              </a:rPr>
              <a:t>QUALITÄT,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23875" y="1916832"/>
            <a:ext cx="5689265" cy="576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smtClean="0">
                <a:solidFill>
                  <a:schemeClr val="tx2"/>
                </a:solidFill>
              </a:rPr>
              <a:t>INDIVIDUELLER SERVICE</a:t>
            </a:r>
            <a:endParaRPr lang="de-DE" sz="3200" dirty="0">
              <a:solidFill>
                <a:schemeClr val="tx2"/>
              </a:solidFill>
            </a:endParaRP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523875" y="2924944"/>
            <a:ext cx="5752641" cy="3708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000" b="1" i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spcBef>
                <a:spcPts val="0"/>
              </a:spcBef>
            </a:pPr>
            <a:r>
              <a:rPr lang="de-DE" sz="1950" i="0" dirty="0" smtClean="0"/>
              <a:t>Vorteile für unsere Kunden:</a:t>
            </a:r>
            <a:endParaRPr lang="de-DE" sz="1950" i="0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523875" y="3392995"/>
            <a:ext cx="6265329" cy="26267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000" b="1" i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2" indent="-177800">
              <a:spcBef>
                <a:spcPts val="600"/>
              </a:spcBef>
              <a:spcAft>
                <a:spcPts val="600"/>
              </a:spcAft>
            </a:pPr>
            <a:r>
              <a:rPr lang="de-DE" sz="1950" i="0" dirty="0" smtClean="0">
                <a:solidFill>
                  <a:schemeClr val="tx1"/>
                </a:solidFill>
              </a:rPr>
              <a:t> Stores, </a:t>
            </a:r>
            <a:r>
              <a:rPr lang="de-DE" sz="1950" dirty="0" smtClean="0"/>
              <a:t>Onlineshop, Vorortverkäufe</a:t>
            </a:r>
            <a:endParaRPr lang="de-DE" sz="1950" i="0" dirty="0" smtClean="0">
              <a:solidFill>
                <a:schemeClr val="tx1"/>
              </a:solidFill>
            </a:endParaRPr>
          </a:p>
          <a:p>
            <a:pPr marL="177800" lvl="2" indent="-177800">
              <a:spcBef>
                <a:spcPts val="600"/>
              </a:spcBef>
              <a:spcAft>
                <a:spcPts val="600"/>
              </a:spcAft>
            </a:pPr>
            <a:r>
              <a:rPr lang="de-DE" sz="1950" dirty="0" smtClean="0"/>
              <a:t> Installations- und </a:t>
            </a:r>
            <a:r>
              <a:rPr lang="de-DE" sz="1950" dirty="0"/>
              <a:t>R</a:t>
            </a:r>
            <a:r>
              <a:rPr lang="de-DE" sz="1950" dirty="0" smtClean="0"/>
              <a:t>eparaturservice</a:t>
            </a:r>
            <a:endParaRPr lang="de-DE" sz="1950" dirty="0" smtClean="0">
              <a:solidFill>
                <a:schemeClr val="bg2"/>
              </a:solidFill>
            </a:endParaRPr>
          </a:p>
          <a:p>
            <a:pPr marL="0" lvl="2">
              <a:spcBef>
                <a:spcPts val="600"/>
              </a:spcBef>
              <a:spcAft>
                <a:spcPts val="600"/>
              </a:spcAft>
            </a:pPr>
            <a:r>
              <a:rPr lang="de-DE" sz="1950" i="0" dirty="0" smtClean="0">
                <a:solidFill>
                  <a:schemeClr val="tx1"/>
                </a:solidFill>
              </a:rPr>
              <a:t>Hochwertige Markengeräte (Businessgeräte)</a:t>
            </a:r>
            <a:br>
              <a:rPr lang="de-DE" sz="1950" i="0" dirty="0" smtClean="0">
                <a:solidFill>
                  <a:schemeClr val="tx1"/>
                </a:solidFill>
              </a:rPr>
            </a:br>
            <a:r>
              <a:rPr lang="de-DE" sz="1950" i="0" dirty="0" smtClean="0">
                <a:solidFill>
                  <a:schemeClr val="tx1"/>
                </a:solidFill>
              </a:rPr>
              <a:t>    inklusive Betriebssystem</a:t>
            </a:r>
          </a:p>
          <a:p>
            <a:pPr marL="0" lvl="2">
              <a:spcBef>
                <a:spcPts val="600"/>
              </a:spcBef>
              <a:spcAft>
                <a:spcPts val="600"/>
              </a:spcAft>
            </a:pPr>
            <a:r>
              <a:rPr lang="de-DE" sz="1950" i="0" dirty="0" smtClean="0">
                <a:solidFill>
                  <a:schemeClr val="tx1"/>
                </a:solidFill>
              </a:rPr>
              <a:t>12 Monate Garantie mit Option </a:t>
            </a:r>
            <a:r>
              <a:rPr lang="de-DE" sz="1950" dirty="0" smtClean="0"/>
              <a:t>auf</a:t>
            </a:r>
            <a:r>
              <a:rPr lang="de-DE" sz="1950" i="0" dirty="0" smtClean="0">
                <a:solidFill>
                  <a:schemeClr val="tx1"/>
                </a:solidFill>
              </a:rPr>
              <a:t> Verlängerung</a:t>
            </a:r>
            <a:r>
              <a:rPr lang="de-DE" sz="1950" dirty="0" smtClean="0"/>
              <a:t> </a:t>
            </a:r>
          </a:p>
          <a:p>
            <a:pPr marL="0" lvl="2">
              <a:spcBef>
                <a:spcPts val="600"/>
              </a:spcBef>
              <a:spcAft>
                <a:spcPts val="600"/>
              </a:spcAft>
            </a:pPr>
            <a:r>
              <a:rPr lang="de-DE" sz="1950" i="0" dirty="0" smtClean="0">
                <a:solidFill>
                  <a:schemeClr val="tx1"/>
                </a:solidFill>
              </a:rPr>
              <a:t>Größere Stückzahlen vom gleichen Gerätetyp</a:t>
            </a:r>
            <a:endParaRPr lang="de-DE" sz="1950" i="0" dirty="0">
              <a:solidFill>
                <a:schemeClr val="tx1"/>
              </a:solidFill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02444">
            <a:off x="6239912" y="2244830"/>
            <a:ext cx="2789073" cy="1843489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92479">
            <a:off x="7200570" y="3994131"/>
            <a:ext cx="2878505" cy="1940597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974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el 1"/>
          <p:cNvSpPr txBox="1">
            <a:spLocks/>
          </p:cNvSpPr>
          <p:nvPr/>
        </p:nvSpPr>
        <p:spPr>
          <a:xfrm>
            <a:off x="529315" y="1201474"/>
            <a:ext cx="5689265" cy="5040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smtClean="0"/>
              <a:t>IN ÖSTERREICH</a:t>
            </a:r>
            <a:endParaRPr lang="de-DE" sz="3200" dirty="0"/>
          </a:p>
        </p:txBody>
      </p:sp>
      <p:sp>
        <p:nvSpPr>
          <p:cNvPr id="37" name="Titel 1"/>
          <p:cNvSpPr txBox="1">
            <a:spLocks/>
          </p:cNvSpPr>
          <p:nvPr/>
        </p:nvSpPr>
        <p:spPr>
          <a:xfrm>
            <a:off x="504871" y="646985"/>
            <a:ext cx="5689265" cy="459668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chemeClr val="tx2"/>
                </a:solidFill>
              </a:rPr>
              <a:t>PARTNER - Auswahl</a:t>
            </a:r>
            <a:endParaRPr lang="de-DE" dirty="0">
              <a:solidFill>
                <a:schemeClr val="tx2"/>
              </a:solidFill>
            </a:endParaRP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603" y="2369166"/>
            <a:ext cx="1275486" cy="334815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111" y="2096852"/>
            <a:ext cx="1043404" cy="500498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900" y="2164120"/>
            <a:ext cx="1611341" cy="410093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9" y="2869752"/>
            <a:ext cx="2581862" cy="508795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159" y="2203931"/>
            <a:ext cx="1853340" cy="740563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27" y="3453376"/>
            <a:ext cx="1071717" cy="405197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423" y="1753164"/>
            <a:ext cx="2096791" cy="311242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03" y="2790619"/>
            <a:ext cx="1484033" cy="549343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56" y="3055218"/>
            <a:ext cx="904647" cy="1201515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189" y="2965440"/>
            <a:ext cx="1350648" cy="698346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841" y="3551456"/>
            <a:ext cx="1753288" cy="307117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328" y="4068676"/>
            <a:ext cx="2144643" cy="376113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874" y="1356900"/>
            <a:ext cx="1150363" cy="567739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998" y="3931490"/>
            <a:ext cx="1861529" cy="759710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2" y="4595083"/>
            <a:ext cx="2272218" cy="348901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700" y="4625528"/>
            <a:ext cx="1966560" cy="469081"/>
          </a:xfrm>
          <a:prstGeom prst="rect">
            <a:avLst/>
          </a:prstGeom>
        </p:spPr>
      </p:pic>
      <p:pic>
        <p:nvPicPr>
          <p:cNvPr id="47" name="Grafik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760" y="4954205"/>
            <a:ext cx="930973" cy="1319111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094" y="4735823"/>
            <a:ext cx="1866655" cy="308286"/>
          </a:xfrm>
          <a:prstGeom prst="rect">
            <a:avLst/>
          </a:prstGeom>
        </p:spPr>
      </p:pic>
      <p:pic>
        <p:nvPicPr>
          <p:cNvPr id="51" name="Grafik 50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4" t="31886" r="28346" b="32872"/>
          <a:stretch/>
        </p:blipFill>
        <p:spPr>
          <a:xfrm>
            <a:off x="546274" y="5227938"/>
            <a:ext cx="2138474" cy="898159"/>
          </a:xfrm>
          <a:prstGeom prst="rect">
            <a:avLst/>
          </a:prstGeom>
        </p:spPr>
      </p:pic>
      <p:pic>
        <p:nvPicPr>
          <p:cNvPr id="52" name="Grafik 5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74" y="5358430"/>
            <a:ext cx="1563211" cy="713499"/>
          </a:xfrm>
          <a:prstGeom prst="rect">
            <a:avLst/>
          </a:prstGeom>
        </p:spPr>
      </p:pic>
      <p:pic>
        <p:nvPicPr>
          <p:cNvPr id="53" name="Grafik 5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514" y="5342798"/>
            <a:ext cx="1499626" cy="894514"/>
          </a:xfrm>
          <a:prstGeom prst="rect">
            <a:avLst/>
          </a:prstGeom>
        </p:spPr>
      </p:pic>
      <p:pic>
        <p:nvPicPr>
          <p:cNvPr id="54" name="Grafik 5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81" y="3841192"/>
            <a:ext cx="1121263" cy="637081"/>
          </a:xfrm>
          <a:prstGeom prst="rect">
            <a:avLst/>
          </a:prstGeom>
        </p:spPr>
      </p:pic>
      <p:pic>
        <p:nvPicPr>
          <p:cNvPr id="55" name="Grafik 5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908" y="4615125"/>
            <a:ext cx="790254" cy="830099"/>
          </a:xfrm>
          <a:prstGeom prst="rect">
            <a:avLst/>
          </a:prstGeom>
        </p:spPr>
      </p:pic>
      <p:pic>
        <p:nvPicPr>
          <p:cNvPr id="57" name="Grafik 5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189" y="5266576"/>
            <a:ext cx="850530" cy="1095379"/>
          </a:xfrm>
          <a:prstGeom prst="rect">
            <a:avLst/>
          </a:prstGeom>
        </p:spPr>
      </p:pic>
      <p:pic>
        <p:nvPicPr>
          <p:cNvPr id="1026" name="Picture 2" descr="C:\temp\logo donau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10" y="2217650"/>
            <a:ext cx="1257882" cy="4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temp\logo kav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661" y="3094258"/>
            <a:ext cx="1252596" cy="91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48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23875" y="1448780"/>
            <a:ext cx="5689265" cy="5040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smtClean="0"/>
              <a:t>DIE ETWAS</a:t>
            </a:r>
            <a:endParaRPr lang="de-DE" sz="3200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514004" y="980728"/>
            <a:ext cx="5689265" cy="459668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chemeClr val="tx2"/>
                </a:solidFill>
              </a:rPr>
              <a:t>KOOPERATIONEN,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23875" y="1916832"/>
            <a:ext cx="5689265" cy="576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smtClean="0">
                <a:solidFill>
                  <a:schemeClr val="tx2"/>
                </a:solidFill>
              </a:rPr>
              <a:t>BEWIRKEN</a:t>
            </a:r>
            <a:endParaRPr lang="de-DE" sz="3200" dirty="0">
              <a:solidFill>
                <a:schemeClr val="tx2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53" y="3220882"/>
            <a:ext cx="1828800" cy="32613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54" y="3645024"/>
            <a:ext cx="2752482" cy="72817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24" y="4999485"/>
            <a:ext cx="1376274" cy="393221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53" y="4009109"/>
            <a:ext cx="1693356" cy="610296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810" y="4814045"/>
            <a:ext cx="1713125" cy="711277"/>
          </a:xfrm>
          <a:prstGeom prst="rect">
            <a:avLst/>
          </a:prstGeom>
        </p:spPr>
      </p:pic>
      <p:pic>
        <p:nvPicPr>
          <p:cNvPr id="1028" name="Picture 4" descr="Logo Reparaturnetzwer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876" y="2240284"/>
            <a:ext cx="228600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fb-group.at/images/reuse_7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232" y="2604516"/>
            <a:ext cx="1676400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30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fB Master">
  <a:themeElements>
    <a:clrScheme name="Benutzerdefiniert 1">
      <a:dk1>
        <a:sysClr val="windowText" lastClr="000000"/>
      </a:dk1>
      <a:lt1>
        <a:sysClr val="window" lastClr="FFFFFF"/>
      </a:lt1>
      <a:dk2>
        <a:srgbClr val="97BF0D"/>
      </a:dk2>
      <a:lt2>
        <a:srgbClr val="005291"/>
      </a:lt2>
      <a:accent1>
        <a:srgbClr val="C3D69B"/>
      </a:accent1>
      <a:accent2>
        <a:srgbClr val="95B3D7"/>
      </a:accent2>
      <a:accent3>
        <a:srgbClr val="D7E3BC"/>
      </a:accent3>
      <a:accent4>
        <a:srgbClr val="B8CCE4"/>
      </a:accent4>
      <a:accent5>
        <a:srgbClr val="EBF1DD"/>
      </a:accent5>
      <a:accent6>
        <a:srgbClr val="C6D9F0"/>
      </a:accent6>
      <a:hlink>
        <a:srgbClr val="BFBFBF"/>
      </a:hlink>
      <a:folHlink>
        <a:srgbClr val="F2F2F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267</Words>
  <Application>Microsoft Office PowerPoint</Application>
  <PresentationFormat>A4-Papier (210x297 mm)</PresentationFormat>
  <Paragraphs>75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AfB Master</vt:lpstr>
      <vt:lpstr>GEBRAUCHTE IT-HARDWARE SCHAFFT NEUE PERSPEKTIVEN.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Knörr, Simone</dc:creator>
  <cp:lastModifiedBy>public affairs SCHMIED</cp:lastModifiedBy>
  <cp:revision>131</cp:revision>
  <cp:lastPrinted>2017-10-18T08:05:14Z</cp:lastPrinted>
  <dcterms:created xsi:type="dcterms:W3CDTF">2012-06-21T08:22:12Z</dcterms:created>
  <dcterms:modified xsi:type="dcterms:W3CDTF">2018-06-15T09:18:01Z</dcterms:modified>
</cp:coreProperties>
</file>